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287" r:id="rId3"/>
    <p:sldId id="288" r:id="rId4"/>
    <p:sldId id="293" r:id="rId5"/>
    <p:sldId id="286" r:id="rId6"/>
    <p:sldId id="261" r:id="rId7"/>
    <p:sldId id="283" r:id="rId8"/>
    <p:sldId id="262" r:id="rId9"/>
    <p:sldId id="290" r:id="rId10"/>
    <p:sldId id="285" r:id="rId11"/>
    <p:sldId id="295" r:id="rId12"/>
    <p:sldId id="275" r:id="rId13"/>
    <p:sldId id="296" r:id="rId14"/>
    <p:sldId id="276" r:id="rId15"/>
    <p:sldId id="289" r:id="rId16"/>
    <p:sldId id="271" r:id="rId17"/>
    <p:sldId id="256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85689" autoAdjust="0"/>
  </p:normalViewPr>
  <p:slideViewPr>
    <p:cSldViewPr>
      <p:cViewPr>
        <p:scale>
          <a:sx n="58" d="100"/>
          <a:sy n="58" d="100"/>
        </p:scale>
        <p:origin x="-168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C9DD1-3C55-4D1D-8870-1D5037100913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06948-80B6-4966-8BF5-5FD0E8A26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আজেকর পাঠের চতুর্থ শিখনফলের উদেশ্যে </a:t>
            </a:r>
            <a:r>
              <a:rPr lang="en-US" baseline="0" dirty="0" err="1" smtClean="0"/>
              <a:t>পরীক্ষাটি</a:t>
            </a:r>
            <a:r>
              <a:rPr lang="bn-IN" baseline="0" dirty="0" smtClean="0"/>
              <a:t> দেওয়া হয়েছে। </a:t>
            </a:r>
            <a:r>
              <a:rPr lang="bn-BD" dirty="0" smtClean="0"/>
              <a:t>পুর্বেই প্রয়োজনীয়</a:t>
            </a:r>
            <a:r>
              <a:rPr lang="bn-BD" baseline="0" dirty="0" smtClean="0"/>
              <a:t> যন্ত্রপাতি প্রস্তুত করে রাখা যেতে পারে।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সম্ভব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bn-BD" baseline="0" dirty="0" smtClean="0"/>
              <a:t> প্রদর্শনের 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 প্রশ্নের</a:t>
            </a:r>
            <a:r>
              <a:rPr lang="bn-BD" baseline="0" dirty="0" smtClean="0"/>
              <a:t> উত্তরে সংশ্লিষ্ট স্লাইড শিক্ষার্থীদের দেখানো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</a:t>
            </a:r>
            <a:r>
              <a:rPr lang="bn-BD" baseline="0" dirty="0" smtClean="0"/>
              <a:t> শব্দগুলো খাতায় লিখে নিতে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স্বাগতম, ক্লাসের প্রতি মনোযোগ আকর্ষণ</a:t>
            </a:r>
            <a:r>
              <a:rPr lang="en-US" baseline="0" dirty="0" smtClean="0"/>
              <a:t> </a:t>
            </a:r>
            <a:r>
              <a:rPr lang="bn-IN" baseline="0" smtClean="0"/>
              <a:t>এবং পাঠে আবহ সৃষ্টির জন্য চিত্রটি দেওয়া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কন্টেন্টটি মান</a:t>
            </a:r>
            <a:r>
              <a:rPr lang="bn-BD" baseline="0" smtClean="0"/>
              <a:t>সম্মত করার জন্য মতামত দিলে কৃতজ্ঞ থাকবো।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bn-IN" baseline="0" dirty="0" smtClean="0"/>
              <a:t> এবং তাদের উত্তরের মাধ্যমে পাঠ ঘোষনা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আজেকর পাঠের প্রথম শিখনফলের উদেশ্যে চিত্রগুলো দেওয়া হয়েছে। </a:t>
            </a:r>
            <a:r>
              <a:rPr lang="en-US" dirty="0" err="1" smtClean="0"/>
              <a:t>কয়েকটি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প্লাস্টিরে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বোতলে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লবন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কোনটিতে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</a:t>
            </a:r>
            <a:r>
              <a:rPr lang="bn-IN" baseline="0" dirty="0" smtClean="0"/>
              <a:t>ক্ষা</a:t>
            </a:r>
            <a:r>
              <a:rPr lang="en-US" baseline="0" dirty="0" err="1" smtClean="0"/>
              <a:t>র্থীদের</a:t>
            </a:r>
            <a:r>
              <a:rPr lang="en-US" baseline="0" dirty="0" smtClean="0"/>
              <a:t> </a:t>
            </a:r>
            <a:r>
              <a:rPr lang="bn-BD" baseline="0" dirty="0" smtClean="0"/>
              <a:t>বু</a:t>
            </a:r>
            <a:r>
              <a:rPr lang="bn-IN" baseline="0" dirty="0" smtClean="0"/>
              <a:t>ঝিয়ে দেওয়া</a:t>
            </a:r>
            <a:r>
              <a:rPr lang="bn-BD" baseline="0" dirty="0" smtClean="0"/>
              <a:t>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 যে প্রায় সব বস্তুই পানিতে গলে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আজেকর পাঠের দ্বিতীয় শিখনফলের উদেশ্যে </a:t>
            </a:r>
            <a:r>
              <a:rPr lang="en-US" baseline="0" dirty="0" err="1" smtClean="0"/>
              <a:t>পরীক্ষাটি</a:t>
            </a:r>
            <a:r>
              <a:rPr lang="bn-IN" baseline="0" dirty="0" smtClean="0"/>
              <a:t> দেওয়া হয়েছে। </a:t>
            </a:r>
            <a:r>
              <a:rPr lang="bn-IN" dirty="0" smtClean="0"/>
              <a:t>উপকরণ</a:t>
            </a:r>
            <a:r>
              <a:rPr lang="bn-IN" baseline="0" dirty="0" smtClean="0"/>
              <a:t> সরবরাহ করে </a:t>
            </a:r>
            <a:r>
              <a:rPr lang="bn-BD" dirty="0" smtClean="0"/>
              <a:t>পরীক্ষাটি</a:t>
            </a:r>
            <a:r>
              <a:rPr lang="bn-BD" baseline="0" dirty="0" smtClean="0"/>
              <a:t> শিক্ষার্থীদের দ্বারা করানো যেতে পারে। সম্ভব না হলে প্রদর্শনের মাধ্যমে বুঝানো যেতে পারে।</a:t>
            </a:r>
            <a:r>
              <a:rPr lang="bn-IN" baseline="0" dirty="0" smtClean="0"/>
              <a:t> স্লাইডে প্রদত্ত ছকটি শিক্ষার্থীদেরকে খাতায় লিখে পূরণ করতে বলা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খাতা দেখার পর উত্তর মিলিয়ে নিতে বলা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আজেকর পাঠের তৃতীয় শিখনফলের উদেশ্যে </a:t>
            </a:r>
            <a:r>
              <a:rPr lang="en-US" baseline="0" dirty="0" err="1" smtClean="0"/>
              <a:t>পরীক্ষাটি</a:t>
            </a:r>
            <a:r>
              <a:rPr lang="bn-IN" baseline="0" dirty="0" smtClean="0"/>
              <a:t> দেওয়া হয়েছে। </a:t>
            </a:r>
            <a:r>
              <a:rPr lang="bn-BD" dirty="0" smtClean="0"/>
              <a:t>স্বল্প</a:t>
            </a:r>
            <a:r>
              <a:rPr lang="bn-BD" baseline="0" dirty="0" smtClean="0"/>
              <a:t> মূল্যের প্লাস্টিকের বোতল ও তুলা ব্যাবহার করে পরীক্ষাটি শিক্ষার্থীদের দ্বারা করানো যেতে পারে</a:t>
            </a:r>
            <a:r>
              <a:rPr lang="bn-IN" baseline="0" dirty="0" smtClean="0"/>
              <a:t>।</a:t>
            </a:r>
            <a:r>
              <a:rPr lang="bn-BD" baseline="0" dirty="0" smtClean="0"/>
              <a:t> সম্ভব না হলে প্রদর্শনের মাধ্যমে বু</a:t>
            </a:r>
            <a:r>
              <a:rPr lang="bn-IN" baseline="0" dirty="0" smtClean="0"/>
              <a:t>ঝিয়ে দেওয়া</a:t>
            </a:r>
            <a:r>
              <a:rPr lang="bn-BD" baseline="0" dirty="0" smtClean="0"/>
              <a:t> 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/>
              <a:t>আজেকর পাঠের তৃতীয় শিখনফলের সঙ্গে </a:t>
            </a:r>
            <a:r>
              <a:rPr lang="en-US" baseline="0" dirty="0" err="1" smtClean="0"/>
              <a:t>পরীক্ষাটি</a:t>
            </a:r>
            <a:r>
              <a:rPr lang="bn-IN" baseline="0" dirty="0" smtClean="0"/>
              <a:t>কে তুলনা করার জন্য ভিডিওটি দেওয়া হয়েছে।</a:t>
            </a:r>
            <a:r>
              <a:rPr lang="bn-BD" baseline="0" dirty="0" smtClean="0"/>
              <a:t> </a:t>
            </a:r>
            <a:r>
              <a:rPr lang="bn-IN" baseline="0" dirty="0" smtClean="0"/>
              <a:t>ভিডিওটি </a:t>
            </a:r>
            <a:r>
              <a:rPr lang="bn-BD" dirty="0" smtClean="0"/>
              <a:t>প্রদর্শনের</a:t>
            </a:r>
            <a:r>
              <a:rPr lang="bn-BD" baseline="0" dirty="0" smtClean="0"/>
              <a:t> </a:t>
            </a:r>
            <a:r>
              <a:rPr lang="bn-IN" baseline="0" dirty="0" smtClean="0"/>
              <a:t>পর প্রশ্নটি</a:t>
            </a:r>
            <a:r>
              <a:rPr lang="bn-BD" baseline="0" dirty="0" smtClean="0"/>
              <a:t> শিক্ষার্থীদের</a:t>
            </a:r>
            <a:r>
              <a:rPr lang="bn-IN" baseline="0" dirty="0" smtClean="0"/>
              <a:t> খাতায় লিখতে বলা</a:t>
            </a:r>
            <a:r>
              <a:rPr lang="bn-BD" baseline="0" dirty="0" smtClean="0"/>
              <a:t>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798403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চেয়েও ভিন্ন আঙ্গিকে ভাল মানের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শ্রেণি উপযোগী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59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rot="10800000" flipV="1">
            <a:off x="3285067" y="2286000"/>
            <a:ext cx="2032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MG_20141004_115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743200"/>
            <a:ext cx="2743200" cy="3200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17" name="Group 16"/>
          <p:cNvGrpSpPr/>
          <p:nvPr/>
        </p:nvGrpSpPr>
        <p:grpSpPr>
          <a:xfrm>
            <a:off x="2971800" y="2971800"/>
            <a:ext cx="3047998" cy="461665"/>
            <a:chOff x="6743702" y="1671935"/>
            <a:chExt cx="3428997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7534273" y="1671935"/>
              <a:ext cx="2638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অপরিষ্কার লবণের দ্রবণ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rot="10800000">
              <a:off x="6743702" y="1900536"/>
              <a:ext cx="790572" cy="223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514600" y="3729335"/>
            <a:ext cx="3657600" cy="461665"/>
            <a:chOff x="385956" y="2590800"/>
            <a:chExt cx="2427788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1176421" y="2590800"/>
              <a:ext cx="1637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কাটা প্লাস্টিকের বোতল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>
              <a:stCxn id="14" idx="1"/>
            </p:cNvCxnSpPr>
            <p:nvPr/>
          </p:nvCxnSpPr>
          <p:spPr>
            <a:xfrm rot="10800000">
              <a:off x="385956" y="2819401"/>
              <a:ext cx="790465" cy="223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438401" y="5558135"/>
            <a:ext cx="3361267" cy="461665"/>
            <a:chOff x="-819147" y="5177135"/>
            <a:chExt cx="3781425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52453" y="5177135"/>
              <a:ext cx="2409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পরিষ্কার লবণ পানি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 flipV="1">
              <a:off x="-819147" y="5405734"/>
              <a:ext cx="1533527" cy="446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514599" y="4567535"/>
            <a:ext cx="2819401" cy="461665"/>
            <a:chOff x="1179747" y="3962400"/>
            <a:chExt cx="2265588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2159459" y="3962400"/>
              <a:ext cx="1285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তুলা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Arrow Connector 23"/>
            <p:cNvCxnSpPr>
              <a:stCxn id="21" idx="1"/>
            </p:cNvCxnSpPr>
            <p:nvPr/>
          </p:nvCxnSpPr>
          <p:spPr>
            <a:xfrm rot="10800000">
              <a:off x="1179747" y="4188769"/>
              <a:ext cx="979713" cy="446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438401" y="4249259"/>
            <a:ext cx="2010335" cy="170341"/>
            <a:chOff x="5203949" y="3657600"/>
            <a:chExt cx="2356945" cy="918866"/>
          </a:xfrm>
        </p:grpSpPr>
        <p:cxnSp>
          <p:nvCxnSpPr>
            <p:cNvPr id="23" name="Straight Arrow Connector 22"/>
            <p:cNvCxnSpPr>
              <a:stCxn id="9" idx="3"/>
            </p:cNvCxnSpPr>
            <p:nvPr/>
          </p:nvCxnSpPr>
          <p:spPr>
            <a:xfrm flipH="1">
              <a:off x="5203949" y="4576465"/>
              <a:ext cx="1429407" cy="1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722694" y="36576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ময়লা 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38200" y="1138535"/>
            <a:ext cx="58674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অপরিষ্কার লব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ণের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দ্রবণ হতে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ষ্কা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লব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প্রস্তুতকরণ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6667" y="1900535"/>
            <a:ext cx="7306733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পূর্বের অপরিস্কার লবণের দ্রবণ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প্লাস্টিকের বোতল, 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" y="314980"/>
            <a:ext cx="3183467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11439" y="468868"/>
            <a:ext cx="13548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১০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24600" y="2743200"/>
            <a:ext cx="2286000" cy="32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কাটা প্লাস্টিকের বোতলে মুখের প্রান্তে ঘন করে তুলা আটকে দিয়ে অপরিস্কার লবণের দ্রবণ ঢালো এবং পর্যবেক্ষণ খাতায় লিখ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209038"/>
              </p:ext>
            </p:extLst>
          </p:nvPr>
        </p:nvGraphicFramePr>
        <p:xfrm>
          <a:off x="2819400" y="1828800"/>
          <a:ext cx="32766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28800"/>
                        <a:ext cx="3276600" cy="19859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457200"/>
            <a:ext cx="7315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4114800"/>
            <a:ext cx="5029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খাতায় লিখ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334000"/>
            <a:ext cx="5105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পরিস্রাবণ কাকে বলে?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ALT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135" y="2209800"/>
            <a:ext cx="3095336" cy="26670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11200" y="2209800"/>
            <a:ext cx="3556000" cy="2667000"/>
            <a:chOff x="800100" y="1143000"/>
            <a:chExt cx="4000500" cy="36576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00100" y="1143000"/>
              <a:ext cx="3810000" cy="3657600"/>
              <a:chOff x="800100" y="1143000"/>
              <a:chExt cx="3810000" cy="3581400"/>
            </a:xfrm>
          </p:grpSpPr>
          <p:pic>
            <p:nvPicPr>
              <p:cNvPr id="43" name="Picture 42" descr="e0682fd0a0179d2ede1d5f9c2efd96e9.jpg"/>
              <p:cNvPicPr>
                <a:picLocks noChangeAspect="1"/>
              </p:cNvPicPr>
              <p:nvPr/>
            </p:nvPicPr>
            <p:blipFill>
              <a:blip r:embed="rId4"/>
              <a:srcRect l="11187" t="21588" r="16097" b="12399"/>
              <a:stretch>
                <a:fillRect/>
              </a:stretch>
            </p:blipFill>
            <p:spPr>
              <a:xfrm>
                <a:off x="800100" y="1143000"/>
                <a:ext cx="3810000" cy="3581400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48" name="Picture 47" descr="C0150431-Boiling_water_with_a_bunsen_burner-SPL.jpg"/>
              <p:cNvPicPr>
                <a:picLocks noChangeAspect="1"/>
              </p:cNvPicPr>
              <p:nvPr/>
            </p:nvPicPr>
            <p:blipFill>
              <a:blip r:embed="rId5"/>
              <a:srcRect l="46739" t="40909" r="44565" b="43333"/>
              <a:stretch>
                <a:fillRect/>
              </a:stretch>
            </p:blipFill>
            <p:spPr>
              <a:xfrm>
                <a:off x="2504210" y="2937165"/>
                <a:ext cx="381000" cy="457200"/>
              </a:xfrm>
              <a:prstGeom prst="rect">
                <a:avLst/>
              </a:prstGeom>
              <a:ln w="38100">
                <a:noFill/>
              </a:ln>
            </p:spPr>
          </p:pic>
        </p:grpSp>
        <p:sp>
          <p:nvSpPr>
            <p:cNvPr id="41" name="Rectangle 40"/>
            <p:cNvSpPr/>
            <p:nvPr/>
          </p:nvSpPr>
          <p:spPr>
            <a:xfrm>
              <a:off x="3343275" y="1505903"/>
              <a:ext cx="1457325" cy="145161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ষ্কা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লবণের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দ্রবণ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0800000" flipV="1">
              <a:off x="3009900" y="1828800"/>
              <a:ext cx="457200" cy="304800"/>
            </a:xfrm>
            <a:prstGeom prst="straightConnector1">
              <a:avLst/>
            </a:prstGeom>
            <a:ln w="381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09600" y="5112605"/>
            <a:ext cx="32512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পরিষ্কার লবণের দ্রবণ বিকারে নি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5105402"/>
            <a:ext cx="30480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সাদা ধবধবে ও পরিস্কার লবণ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5105402"/>
            <a:ext cx="3048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শুকিয়ে যাওয়ার পর কী পেলে?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8000" y="838203"/>
            <a:ext cx="5554133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পরিষ্কার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ণের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দ্রবণ হতে বিশুদ্ধ লব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প্রস্তুতকরণ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8002" y="1447803"/>
            <a:ext cx="78739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পুর্বের পরিষ্কার লবনের দ্রবণ, ত্রিপদি স্টান্ড, স্পিরিট ল্যাম্প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49601" y="152400"/>
            <a:ext cx="318346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39" y="926068"/>
            <a:ext cx="13548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১০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3" grpId="0" animBg="1"/>
      <p:bldP spid="33" grpId="1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dirty="0"/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এসিটোন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ইথানয়িক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স্পিরিট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1" y="3352800"/>
            <a:ext cx="6781803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বাস্প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তুঁতে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বাস্প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াকারে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সর্বশেষে নীল তুঁতে বিকারের তলায় পড়ে থাকবে। </a:t>
            </a: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946401" y="381000"/>
            <a:ext cx="2777067" cy="762000"/>
          </a:xfrm>
          <a:prstGeom prst="downArrow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8400" y="1676400"/>
            <a:ext cx="39624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সার্বজনীন দ্রাবক কোনটি?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38400" y="2819400"/>
            <a:ext cx="39624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বাষ্পীভবন কাকে বলে?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62200" y="3962400"/>
            <a:ext cx="39624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পরিস্রাবন কাকে বলে?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2200" y="5029200"/>
            <a:ext cx="4038600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 অপরিষ্কার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 হতে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 লবণ প্রস্তুত করা যায়?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2506133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4114800"/>
            <a:ext cx="29718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অসমস্বত্ব মিশ্রন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0" y="2286000"/>
            <a:ext cx="2861733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524000" y="4114800"/>
            <a:ext cx="28194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524000" y="2286000"/>
            <a:ext cx="2844800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72535" y="381000"/>
            <a:ext cx="8466667" cy="4648200"/>
            <a:chOff x="677779" y="325056"/>
            <a:chExt cx="6298011" cy="3713544"/>
          </a:xfrm>
          <a:solidFill>
            <a:srgbClr val="0070C0"/>
          </a:solidFill>
        </p:grpSpPr>
        <p:sp>
          <p:nvSpPr>
            <p:cNvPr id="26" name="Rectangle 25"/>
            <p:cNvSpPr/>
            <p:nvPr/>
          </p:nvSpPr>
          <p:spPr>
            <a:xfrm>
              <a:off x="1271930" y="1447800"/>
              <a:ext cx="5228539" cy="2590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677779" y="325056"/>
              <a:ext cx="6298011" cy="1157468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3759200" y="2667000"/>
            <a:ext cx="16256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ধাপ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মিশ্রণটিকে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দু-ভাগে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পুরোপুরি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81870" y="1066807"/>
            <a:ext cx="2709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982133" y="5029200"/>
            <a:ext cx="7247468" cy="990600"/>
          </a:xfrm>
          <a:prstGeom prst="cub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19202" y="2667000"/>
            <a:ext cx="1998132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ধাপ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পাত্রে পানি নাও এবং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চামচ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লবণ যোগ করে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58933" y="2667000"/>
            <a:ext cx="1964267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ধাপ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চামচ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81870" y="1981200"/>
            <a:ext cx="2912533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0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h_su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6" y="533400"/>
            <a:ext cx="8195734" cy="5791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3285068" y="4419603"/>
            <a:ext cx="2709333" cy="120032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90321"/>
              </p:ext>
            </p:extLst>
          </p:nvPr>
        </p:nvGraphicFramePr>
        <p:xfrm>
          <a:off x="76200" y="762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Presentation" r:id="rId4" imgW="4262802" imgH="3197486" progId="PowerPoint.Show.12">
                  <p:embed/>
                </p:oleObj>
              </mc:Choice>
              <mc:Fallback>
                <p:oleObj name="Presentation" r:id="rId4" imgW="4262802" imgH="319748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426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emicals6.jpg"/>
          <p:cNvPicPr>
            <a:picLocks noChangeAspect="1"/>
          </p:cNvPicPr>
          <p:nvPr/>
        </p:nvPicPr>
        <p:blipFill>
          <a:blip r:embed="rId3"/>
          <a:srcRect l="5333" t="9259" r="4889" b="12963"/>
          <a:stretch>
            <a:fillRect/>
          </a:stretch>
        </p:blipFill>
        <p:spPr>
          <a:xfrm>
            <a:off x="304800" y="1905000"/>
            <a:ext cx="8534400" cy="37338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24" name="Rectangle 23"/>
          <p:cNvSpPr/>
          <p:nvPr/>
        </p:nvSpPr>
        <p:spPr>
          <a:xfrm>
            <a:off x="1143000" y="609600"/>
            <a:ext cx="6502400" cy="731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149600" y="1219200"/>
            <a:ext cx="2641600" cy="9906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0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467" y="762000"/>
            <a:ext cx="16256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575735" y="3276600"/>
            <a:ext cx="3843866" cy="29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মোজাফফর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উথরাইল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mozafforict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Mob.-01718936920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00601" y="3276600"/>
            <a:ext cx="3767667" cy="29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৮-৯</a:t>
            </a: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6.jpg"/>
          <p:cNvPicPr>
            <a:picLocks noChangeAspect="1"/>
          </p:cNvPicPr>
          <p:nvPr/>
        </p:nvPicPr>
        <p:blipFill>
          <a:blip r:embed="rId4" cstate="print"/>
          <a:srcRect l="3030" t="2703" r="3030"/>
          <a:stretch>
            <a:fillRect/>
          </a:stretch>
        </p:blipFill>
        <p:spPr>
          <a:xfrm>
            <a:off x="6604001" y="533401"/>
            <a:ext cx="1964267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600200"/>
            <a:ext cx="2328333" cy="2667000"/>
          </a:xfrm>
          <a:prstGeom prst="rect">
            <a:avLst/>
          </a:prstGeom>
        </p:spPr>
      </p:pic>
      <p:pic>
        <p:nvPicPr>
          <p:cNvPr id="3" name="Picture 2" descr="269773-dsc_0121bangladesh-pottery-industry-facing-grave-thre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00200"/>
            <a:ext cx="2506133" cy="26670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667" y="1600200"/>
            <a:ext cx="2328333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381000"/>
            <a:ext cx="4953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419600"/>
            <a:ext cx="2286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কিসে গলে?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4419600"/>
            <a:ext cx="2286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 কিসে গলে?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4419600"/>
            <a:ext cx="22860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 কিসে গলে?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419600"/>
            <a:ext cx="2362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4419600"/>
            <a:ext cx="2286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4419600"/>
            <a:ext cx="22860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5638800"/>
            <a:ext cx="4572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অধিকাংশ বস্তু পানিতে গলে।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5638800"/>
            <a:ext cx="4572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পানি হলো...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emicals6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333" t="9259" r="4889" b="12963"/>
          <a:stretch>
            <a:fillRect/>
          </a:stretch>
        </p:blipFill>
        <p:spPr>
          <a:xfrm>
            <a:off x="1185333" y="1524000"/>
            <a:ext cx="7315200" cy="3657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Rounded Rectangle 11"/>
          <p:cNvSpPr/>
          <p:nvPr/>
        </p:nvSpPr>
        <p:spPr>
          <a:xfrm>
            <a:off x="1769535" y="3276600"/>
            <a:ext cx="5715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19200" y="2133600"/>
            <a:ext cx="6858000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43000" y="3276600"/>
            <a:ext cx="70104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43000" y="5638800"/>
            <a:ext cx="7086600" cy="76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অপরিস্কার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পার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4419600"/>
            <a:ext cx="70104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অসম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উপাদানসমুহ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0778" y="1140804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228600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1000" y="39624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81867" y="3962400"/>
            <a:ext cx="2819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4401" y="3962400"/>
            <a:ext cx="2819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ড্রিংকসে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40268" y="1295400"/>
            <a:ext cx="8195733" cy="2590800"/>
            <a:chOff x="495300" y="1219200"/>
            <a:chExt cx="9220200" cy="2819400"/>
          </a:xfrm>
          <a:effectLst/>
        </p:grpSpPr>
        <p:pic>
          <p:nvPicPr>
            <p:cNvPr id="7" name="Picture 6" descr="4169031076_d1624cf515_m.jpg"/>
            <p:cNvPicPr>
              <a:picLocks noChangeAspect="1"/>
            </p:cNvPicPr>
            <p:nvPr/>
          </p:nvPicPr>
          <p:blipFill>
            <a:blip r:embed="rId3"/>
            <a:srcRect l="12821" t="2778" r="12820" b="5555"/>
            <a:stretch>
              <a:fillRect/>
            </a:stretch>
          </p:blipFill>
          <p:spPr>
            <a:xfrm>
              <a:off x="495300" y="1295400"/>
              <a:ext cx="2819400" cy="2743200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0" name="Picture 9" descr="Cold-drink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3700" y="1219200"/>
              <a:ext cx="2971800" cy="2819400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30" name="Picture 29" descr="11949841641888548339juice_glass_andremarcel._01.svg.hi.png"/>
            <p:cNvPicPr>
              <a:picLocks noChangeAspect="1"/>
            </p:cNvPicPr>
            <p:nvPr/>
          </p:nvPicPr>
          <p:blipFill>
            <a:blip r:embed="rId5"/>
            <a:srcRect l="29963" t="7921" r="5632"/>
            <a:stretch>
              <a:fillRect/>
            </a:stretch>
          </p:blipFill>
          <p:spPr>
            <a:xfrm>
              <a:off x="4000500" y="1295400"/>
              <a:ext cx="2057400" cy="274320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/>
          </p:spPr>
        </p:pic>
      </p:grpSp>
      <p:sp>
        <p:nvSpPr>
          <p:cNvPr id="20" name="Rectangle 19"/>
          <p:cNvSpPr/>
          <p:nvPr/>
        </p:nvSpPr>
        <p:spPr>
          <a:xfrm>
            <a:off x="457201" y="4038600"/>
            <a:ext cx="274242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58453" y="4038600"/>
            <a:ext cx="274242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59705" y="4114800"/>
            <a:ext cx="274242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5562600"/>
            <a:ext cx="7620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 পানিকে কী বলা যেতে পারে এবং কেন?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2000" y="4734580"/>
            <a:ext cx="7543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উপরের চিত্রগুল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লক্ষ কর এবং নিচের প্রশ্নটির উত্তর খাতায় লিখ।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0800" y="381000"/>
            <a:ext cx="4114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0" grpId="0" animBg="1"/>
      <p:bldP spid="18" grpId="0" animBg="1"/>
      <p:bldP spid="19" grpId="0" animBg="1"/>
      <p:bldP spid="23" grpId="1" animBg="1"/>
      <p:bldP spid="47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590801" y="3657600"/>
            <a:ext cx="135466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ষ্কা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2" y="3657600"/>
            <a:ext cx="137159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ষ্কা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0672.jpg"/>
          <p:cNvPicPr>
            <a:picLocks noChangeAspect="1"/>
          </p:cNvPicPr>
          <p:nvPr/>
        </p:nvPicPr>
        <p:blipFill>
          <a:blip r:embed="rId4"/>
          <a:srcRect l="16296" t="12403" r="20000" b="11584"/>
          <a:stretch>
            <a:fillRect/>
          </a:stretch>
        </p:blipFill>
        <p:spPr>
          <a:xfrm>
            <a:off x="900850" y="2209800"/>
            <a:ext cx="1080350" cy="1295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2" name="Picture 51" descr="IMG_20140927_15285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1" y="2209800"/>
            <a:ext cx="1044681" cy="1295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838200" y="4267200"/>
          <a:ext cx="7543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352"/>
                <a:gridCol w="2485784"/>
                <a:gridCol w="3628664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স্তু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মিশ্রণে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বস্তুর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লবণ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হালকা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ময়লাসমুহ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ভারি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ময়লাসমুহ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778934" y="833737"/>
            <a:ext cx="2497667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অসমস্বত্ব মিশ্রণ তৈরি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8934" y="1447802"/>
            <a:ext cx="722206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অপরিষ্কার লবণ, প্লাস্টিকের বোতল,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চামচ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1" y="152400"/>
            <a:ext cx="2133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32842" y="926068"/>
            <a:ext cx="148630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১০ মিনিটি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724400" y="2209800"/>
            <a:ext cx="3810000" cy="1569660"/>
            <a:chOff x="4724400" y="2209800"/>
            <a:chExt cx="3810000" cy="1569660"/>
          </a:xfrm>
        </p:grpSpPr>
        <p:sp>
          <p:nvSpPr>
            <p:cNvPr id="39" name="Rectangle 38"/>
            <p:cNvSpPr/>
            <p:nvPr/>
          </p:nvSpPr>
          <p:spPr>
            <a:xfrm>
              <a:off x="4724400" y="2209800"/>
              <a:ext cx="3810000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কাজঃ বোতলে  ২চামচ অপরিষ্কার লবণ নিয়ে বোতলের</a:t>
              </a:r>
              <a:r>
                <a:rPr lang="bn-BD" sz="2400" dirty="0" smtClean="0">
                  <a:latin typeface="Times New Roman" pitchFamily="18" charset="0"/>
                  <a:cs typeface="NikoshBAN" pitchFamily="2" charset="0"/>
                </a:rPr>
                <a:t>   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অংশ পানি যোগ করে নাড়া দিয়ে ২/৩ মিনিট অপেক্ষা কর এবং নিচের ছকটি পূরণ কর।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6210300" y="2590800"/>
            <a:ext cx="1905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Equation" r:id="rId8" imgW="190417" imgH="355446" progId="Equation.3">
                    <p:embed/>
                  </p:oleObj>
                </mc:Choice>
                <mc:Fallback>
                  <p:oleObj name="Equation" r:id="rId8" imgW="190417" imgH="355446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0300" y="2590800"/>
                          <a:ext cx="1905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21"/>
          <p:cNvSpPr/>
          <p:nvPr/>
        </p:nvSpPr>
        <p:spPr>
          <a:xfrm>
            <a:off x="6934200" y="152400"/>
            <a:ext cx="16764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দল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" grpId="0" animBg="1"/>
      <p:bldP spid="41" grpId="0" animBg="1"/>
      <p:bldP spid="42" grpId="0" animBg="1"/>
      <p:bldP spid="43" grpId="0" animBg="1"/>
      <p:bldP spid="4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838200" y="1447802"/>
          <a:ext cx="7543800" cy="243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352"/>
                <a:gridCol w="2485784"/>
                <a:gridCol w="3628664"/>
              </a:tblGrid>
              <a:tr h="616944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স্তু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মিশ্রণে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বস্তুর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87567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লবণ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6944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হালকা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ময়লাসমুহ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6944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ভারি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ময়লাসমুহ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5257800" y="3352800"/>
            <a:ext cx="2743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পাত্রের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57800" y="2743200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ভাসছে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34000" y="2133600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2200" y="304800"/>
            <a:ext cx="4724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উত্তর মিলিয়ে নাও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5191780"/>
            <a:ext cx="6400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অসমস্বত্ব মিশ্রণ কীভাবে তৈরি করবে ব্যাখ্যা কর?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905001" y="4277380"/>
            <a:ext cx="548639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প্রশ্নের উত্তর খাতায় লিখ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23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938</Words>
  <Application>Microsoft Office PowerPoint</Application>
  <PresentationFormat>On-screen Show (4:3)</PresentationFormat>
  <Paragraphs>165</Paragraphs>
  <Slides>18</Slides>
  <Notes>14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Equation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Mostafizur</cp:lastModifiedBy>
  <cp:revision>291</cp:revision>
  <dcterms:created xsi:type="dcterms:W3CDTF">2006-08-16T00:00:00Z</dcterms:created>
  <dcterms:modified xsi:type="dcterms:W3CDTF">2016-08-10T03:10:49Z</dcterms:modified>
</cp:coreProperties>
</file>